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59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64352"/>
  </p:normalViewPr>
  <p:slideViewPr>
    <p:cSldViewPr snapToGrid="0" snapToObjects="1">
      <p:cViewPr varScale="1">
        <p:scale>
          <a:sx n="69" d="100"/>
          <a:sy n="69" d="100"/>
        </p:scale>
        <p:origin x="10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CB1A7-982E-0244-A0E8-1064DD9E83E0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9CB747-89AF-FF4D-B2E0-BE83305EF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00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CB747-89AF-FF4D-B2E0-BE83305EFB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Corpus uteri -&gt; Cervical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CB747-89AF-FF4D-B2E0-BE83305EFB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12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CB747-89AF-FF4D-B2E0-BE83305EFB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43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41F53-2994-EA4E-8213-9BE80953A4E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4473B-2103-7D43-B86E-B22D79FF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4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41F53-2994-EA4E-8213-9BE80953A4E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4473B-2103-7D43-B86E-B22D79FF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27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41F53-2994-EA4E-8213-9BE80953A4E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4473B-2103-7D43-B86E-B22D79FF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7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41F53-2994-EA4E-8213-9BE80953A4E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4473B-2103-7D43-B86E-B22D79FF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41F53-2994-EA4E-8213-9BE80953A4E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4473B-2103-7D43-B86E-B22D79FF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2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41F53-2994-EA4E-8213-9BE80953A4E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4473B-2103-7D43-B86E-B22D79FF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8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41F53-2994-EA4E-8213-9BE80953A4E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4473B-2103-7D43-B86E-B22D79FF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18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41F53-2994-EA4E-8213-9BE80953A4E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4473B-2103-7D43-B86E-B22D79FF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44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41F53-2994-EA4E-8213-9BE80953A4E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4473B-2103-7D43-B86E-B22D79FF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0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41F53-2994-EA4E-8213-9BE80953A4E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4473B-2103-7D43-B86E-B22D79FF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90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41F53-2994-EA4E-8213-9BE80953A4E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4473B-2103-7D43-B86E-B22D79FF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6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41F53-2994-EA4E-8213-9BE80953A4E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4473B-2103-7D43-B86E-B22D79FF7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4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Liver Disease and Cancers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08120" cy="1325563"/>
          </a:xfrm>
        </p:spPr>
        <p:txBody>
          <a:bodyPr/>
          <a:lstStyle/>
          <a:p>
            <a:r>
              <a:rPr lang="en-US" dirty="0" smtClean="0"/>
              <a:t>Progression of NAFLD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453890" cy="4351338"/>
          </a:xfrm>
        </p:spPr>
        <p:txBody>
          <a:bodyPr/>
          <a:lstStyle/>
          <a:p>
            <a:r>
              <a:rPr lang="en-US" dirty="0" smtClean="0"/>
              <a:t>Steatosis (more fat)</a:t>
            </a:r>
          </a:p>
          <a:p>
            <a:r>
              <a:rPr lang="en-US" dirty="0" err="1" smtClean="0"/>
              <a:t>Steatohepatits</a:t>
            </a:r>
            <a:r>
              <a:rPr lang="en-US" dirty="0" smtClean="0"/>
              <a:t> (fat and inflammation)</a:t>
            </a:r>
          </a:p>
          <a:p>
            <a:r>
              <a:rPr lang="en-US" dirty="0" smtClean="0"/>
              <a:t>Cirrhosis (scarring)</a:t>
            </a:r>
          </a:p>
          <a:p>
            <a:r>
              <a:rPr lang="en-US" dirty="0" smtClean="0"/>
              <a:t>Hepatocellular carcinoma (liver cancer)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843" y="0"/>
            <a:ext cx="7194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9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and Liver Cancer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64" y="1545294"/>
            <a:ext cx="8214716" cy="520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3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Obesity-Associated Cancers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437215"/>
            <a:ext cx="8846820" cy="52239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61946" y="2538843"/>
            <a:ext cx="2031325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u="sng" dirty="0" smtClean="0"/>
              <a:t>Incidence/100,000</a:t>
            </a:r>
          </a:p>
          <a:p>
            <a:r>
              <a:rPr lang="en-US" sz="1900" dirty="0" smtClean="0"/>
              <a:t>4.2</a:t>
            </a:r>
          </a:p>
          <a:p>
            <a:r>
              <a:rPr lang="en-US" sz="1900" dirty="0" smtClean="0"/>
              <a:t>3.2</a:t>
            </a:r>
          </a:p>
          <a:p>
            <a:r>
              <a:rPr lang="en-US" sz="1900" dirty="0" smtClean="0"/>
              <a:t>14.8</a:t>
            </a:r>
          </a:p>
          <a:p>
            <a:r>
              <a:rPr lang="en-US" sz="1900" dirty="0" smtClean="0"/>
              <a:t>8.6</a:t>
            </a:r>
          </a:p>
          <a:p>
            <a:r>
              <a:rPr lang="en-US" sz="1900" dirty="0" smtClean="0"/>
              <a:t>1.4</a:t>
            </a:r>
          </a:p>
          <a:p>
            <a:r>
              <a:rPr lang="en-US" sz="1900" dirty="0" smtClean="0"/>
              <a:t>10.9</a:t>
            </a:r>
          </a:p>
          <a:p>
            <a:r>
              <a:rPr lang="en-US" sz="1900" b="1" dirty="0" smtClean="0"/>
              <a:t>167</a:t>
            </a:r>
            <a:r>
              <a:rPr lang="en-US" sz="1900" dirty="0" smtClean="0"/>
              <a:t> (F)/1 (M)</a:t>
            </a:r>
          </a:p>
          <a:p>
            <a:r>
              <a:rPr lang="en-US" sz="1900" dirty="0" smtClean="0"/>
              <a:t>8.1</a:t>
            </a:r>
          </a:p>
          <a:p>
            <a:r>
              <a:rPr lang="en-US" sz="1900" dirty="0" smtClean="0"/>
              <a:t>11.7</a:t>
            </a:r>
          </a:p>
          <a:p>
            <a:r>
              <a:rPr lang="en-US" sz="1900" dirty="0" smtClean="0"/>
              <a:t>15.6</a:t>
            </a:r>
          </a:p>
          <a:p>
            <a:r>
              <a:rPr lang="en-US" sz="1900" b="1" dirty="0" smtClean="0"/>
              <a:t>209</a:t>
            </a:r>
          </a:p>
          <a:p>
            <a:r>
              <a:rPr lang="en-US" sz="1900" dirty="0" smtClean="0"/>
              <a:t>0.5</a:t>
            </a:r>
          </a:p>
          <a:p>
            <a:r>
              <a:rPr lang="en-US" sz="1900" dirty="0" smtClean="0"/>
              <a:t>0.4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72385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Linking Obesity to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Excess energy available for cancer growth</a:t>
            </a:r>
          </a:p>
          <a:p>
            <a:r>
              <a:rPr lang="en-US" dirty="0" smtClean="0"/>
              <a:t>Low level chronic inflammation with obesity</a:t>
            </a:r>
          </a:p>
          <a:p>
            <a:r>
              <a:rPr lang="en-US" dirty="0" smtClean="0"/>
              <a:t>Increased insulin/IGF1 (</a:t>
            </a:r>
            <a:r>
              <a:rPr lang="en-US" dirty="0" smtClean="0"/>
              <a:t>promotes </a:t>
            </a:r>
            <a:r>
              <a:rPr lang="en-US" dirty="0" smtClean="0"/>
              <a:t>cancer growth)</a:t>
            </a:r>
          </a:p>
          <a:p>
            <a:r>
              <a:rPr lang="en-US" dirty="0" smtClean="0"/>
              <a:t>Increased estrogen production in adipose tissue (Estrogen dependent tumors)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6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Map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94" y="1546549"/>
            <a:ext cx="9442580" cy="531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6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</a:t>
            </a:r>
            <a:r>
              <a:rPr lang="en-US" smtClean="0"/>
              <a:t>Mapping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Try to sketch out the relationships between these concepts</a:t>
            </a:r>
          </a:p>
          <a:p>
            <a:pPr lvl="1"/>
            <a:r>
              <a:rPr lang="en-US" dirty="0" smtClean="0"/>
              <a:t>Obesity</a:t>
            </a:r>
          </a:p>
          <a:p>
            <a:pPr lvl="1"/>
            <a:r>
              <a:rPr lang="en-US" dirty="0" smtClean="0"/>
              <a:t>Narrowed Arteries</a:t>
            </a:r>
          </a:p>
          <a:p>
            <a:pPr lvl="1"/>
            <a:r>
              <a:rPr lang="en-US" dirty="0" smtClean="0"/>
              <a:t>Atherosclerosis</a:t>
            </a:r>
          </a:p>
          <a:p>
            <a:pPr lvl="1"/>
            <a:r>
              <a:rPr lang="en-US" dirty="0" smtClean="0"/>
              <a:t>Energy Expenditure</a:t>
            </a:r>
          </a:p>
          <a:p>
            <a:pPr lvl="1"/>
            <a:r>
              <a:rPr lang="en-US" dirty="0" smtClean="0"/>
              <a:t>Liver Fat</a:t>
            </a:r>
          </a:p>
          <a:p>
            <a:pPr lvl="1"/>
            <a:r>
              <a:rPr lang="en-US" dirty="0" smtClean="0"/>
              <a:t>Increased Blood Glucose</a:t>
            </a:r>
          </a:p>
          <a:p>
            <a:pPr lvl="1"/>
            <a:r>
              <a:rPr lang="en-US" dirty="0" smtClean="0"/>
              <a:t>Diabetes</a:t>
            </a:r>
          </a:p>
          <a:p>
            <a:pPr lvl="1"/>
            <a:r>
              <a:rPr lang="en-US" dirty="0" smtClean="0"/>
              <a:t>Sympathetic Activity</a:t>
            </a:r>
          </a:p>
          <a:p>
            <a:pPr lvl="1"/>
            <a:r>
              <a:rPr lang="en-US" dirty="0" smtClean="0"/>
              <a:t>Insulin Production</a:t>
            </a:r>
          </a:p>
          <a:p>
            <a:pPr lvl="1"/>
            <a:r>
              <a:rPr lang="en-US" dirty="0" smtClean="0"/>
              <a:t>Thrombosis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Lipolysis</a:t>
            </a:r>
          </a:p>
          <a:p>
            <a:pPr lvl="1"/>
            <a:r>
              <a:rPr lang="en-US" dirty="0" smtClean="0"/>
              <a:t>Increased Blood Lipids</a:t>
            </a:r>
          </a:p>
          <a:p>
            <a:pPr lvl="1"/>
            <a:r>
              <a:rPr lang="en-US" dirty="0" smtClean="0"/>
              <a:t>High LDL and Low HDL</a:t>
            </a:r>
          </a:p>
          <a:p>
            <a:pPr lvl="1"/>
            <a:r>
              <a:rPr lang="en-US" dirty="0" smtClean="0"/>
              <a:t>Vascular flexibility</a:t>
            </a:r>
          </a:p>
          <a:p>
            <a:pPr lvl="1"/>
            <a:r>
              <a:rPr lang="en-US" dirty="0" smtClean="0"/>
              <a:t>Cardiac function</a:t>
            </a:r>
          </a:p>
          <a:p>
            <a:pPr lvl="1"/>
            <a:r>
              <a:rPr lang="en-US" dirty="0" smtClean="0"/>
              <a:t>Chronic stress</a:t>
            </a:r>
          </a:p>
          <a:p>
            <a:pPr lvl="1"/>
            <a:r>
              <a:rPr lang="en-US" dirty="0" smtClean="0"/>
              <a:t>Cirrhosis</a:t>
            </a:r>
          </a:p>
          <a:p>
            <a:pPr lvl="1"/>
            <a:r>
              <a:rPr lang="en-US" dirty="0" smtClean="0"/>
              <a:t>Lipolysis</a:t>
            </a:r>
          </a:p>
          <a:p>
            <a:pPr lvl="1"/>
            <a:r>
              <a:rPr lang="en-US" dirty="0" smtClean="0"/>
              <a:t>Hepatic Gluconeogenesis</a:t>
            </a:r>
          </a:p>
          <a:p>
            <a:pPr lvl="1"/>
            <a:r>
              <a:rPr lang="en-US" dirty="0" smtClean="0"/>
              <a:t>Cancer Growth</a:t>
            </a:r>
          </a:p>
          <a:p>
            <a:pPr lvl="1"/>
            <a:r>
              <a:rPr lang="en-US" dirty="0" smtClean="0"/>
              <a:t>Leptin/</a:t>
            </a:r>
            <a:r>
              <a:rPr lang="en-US" dirty="0" err="1" smtClean="0"/>
              <a:t>Melanocortin</a:t>
            </a:r>
            <a:r>
              <a:rPr lang="en-US" dirty="0" smtClean="0"/>
              <a:t> Signaling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0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Describe the roles of lipolysis and lipoprotein particles in normal lipid transport</a:t>
            </a:r>
          </a:p>
          <a:p>
            <a:r>
              <a:rPr lang="en-US" dirty="0" smtClean="0"/>
              <a:t>Apply your knowledge of adipose function to describe how cholesterol and triglycerides accumulate in the liver</a:t>
            </a:r>
          </a:p>
          <a:p>
            <a:r>
              <a:rPr lang="en-US" dirty="0" smtClean="0"/>
              <a:t>Describe how obesity-associated </a:t>
            </a:r>
            <a:r>
              <a:rPr lang="en-US" dirty="0" err="1" smtClean="0"/>
              <a:t>atherogenesis</a:t>
            </a:r>
            <a:r>
              <a:rPr lang="en-US" dirty="0" smtClean="0"/>
              <a:t> progresses, and how this plays a role in cardiovascular disease</a:t>
            </a:r>
          </a:p>
          <a:p>
            <a:r>
              <a:rPr lang="en-US" dirty="0" smtClean="0"/>
              <a:t>Explain the progression of non-alcoholic fatty liver disease (NAFLD)</a:t>
            </a:r>
          </a:p>
          <a:p>
            <a:r>
              <a:rPr lang="en-US" dirty="0" smtClean="0"/>
              <a:t>Describe the relationship between NAFLD and liver cancers</a:t>
            </a:r>
          </a:p>
          <a:p>
            <a:r>
              <a:rPr lang="en-US" dirty="0" smtClean="0"/>
              <a:t>Explain the relationships between elevated liver fat and insulin resistance</a:t>
            </a:r>
          </a:p>
          <a:p>
            <a:r>
              <a:rPr lang="en-US" dirty="0" smtClean="0"/>
              <a:t>Evaluate why certain cancers are tightly associated with obesity</a:t>
            </a:r>
          </a:p>
        </p:txBody>
      </p:sp>
    </p:spTree>
    <p:extLst>
      <p:ext uri="{BB962C8B-B14F-4D97-AF65-F5344CB8AC3E}">
        <p14:creationId xmlns:p14="http://schemas.microsoft.com/office/powerpoint/2010/main" val="177832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Utilization of Stored Lipids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21687"/>
            <a:ext cx="10515600" cy="1855275"/>
          </a:xfrm>
        </p:spPr>
        <p:txBody>
          <a:bodyPr/>
          <a:lstStyle/>
          <a:p>
            <a:r>
              <a:rPr lang="en-US" dirty="0" smtClean="0"/>
              <a:t>Promoted by SNS and stress (adrenaline and cortisol)</a:t>
            </a:r>
          </a:p>
          <a:p>
            <a:r>
              <a:rPr lang="en-US" dirty="0" smtClean="0"/>
              <a:t>Blocked by insulin</a:t>
            </a:r>
          </a:p>
          <a:p>
            <a:r>
              <a:rPr lang="en-US" dirty="0" smtClean="0"/>
              <a:t>What do you think would happen in insulin resistance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28750"/>
            <a:ext cx="6523990" cy="2892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67190" y="3605209"/>
            <a:ext cx="167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Used </a:t>
            </a:r>
            <a:r>
              <a:rPr lang="en-US" smtClean="0"/>
              <a:t>for energy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Excess dietary and released lipids can end up in the liver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293" y="1931670"/>
            <a:ext cx="4954642" cy="492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0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the liver release triglycerides?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451090" cy="5066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230" y="1690688"/>
            <a:ext cx="3190653" cy="497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muscle and adipose </a:t>
            </a:r>
            <a:r>
              <a:rPr lang="en-US" dirty="0" err="1" smtClean="0"/>
              <a:t>arent</a:t>
            </a:r>
            <a:r>
              <a:rPr lang="en-US" dirty="0" smtClean="0"/>
              <a:t> using the VLDL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74130" cy="182054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Build up of blood lipoproteins (LDL)</a:t>
            </a:r>
          </a:p>
          <a:p>
            <a:r>
              <a:rPr lang="en-US" dirty="0" smtClean="0"/>
              <a:t>Reduction of empty lipoproteins (HDL)</a:t>
            </a:r>
          </a:p>
          <a:p>
            <a:r>
              <a:rPr lang="en-US" dirty="0" smtClean="0"/>
              <a:t>Excess lipoproteins accumulate in walls of blood vessels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10" y="1417320"/>
            <a:ext cx="1788697" cy="5280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65710"/>
            <a:ext cx="6808470" cy="339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0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Atherosclerosis and Thrombosis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22570" cy="4351338"/>
          </a:xfrm>
        </p:spPr>
        <p:txBody>
          <a:bodyPr/>
          <a:lstStyle/>
          <a:p>
            <a:r>
              <a:rPr lang="en-US" dirty="0" smtClean="0"/>
              <a:t>Increased blood pressure because</a:t>
            </a:r>
          </a:p>
          <a:p>
            <a:pPr lvl="1"/>
            <a:r>
              <a:rPr lang="en-US" dirty="0" smtClean="0"/>
              <a:t>Reduces arterial flexibility</a:t>
            </a:r>
          </a:p>
          <a:p>
            <a:pPr lvl="1"/>
            <a:r>
              <a:rPr lang="en-US" dirty="0" smtClean="0"/>
              <a:t>Diabetes also causes stiffened arteries</a:t>
            </a:r>
          </a:p>
          <a:p>
            <a:r>
              <a:rPr lang="en-US" dirty="0" smtClean="0"/>
              <a:t>High pressure can lead to release of thrombus</a:t>
            </a:r>
          </a:p>
          <a:p>
            <a:pPr lvl="1"/>
            <a:r>
              <a:rPr lang="en-US" dirty="0" smtClean="0"/>
              <a:t>Heart </a:t>
            </a:r>
            <a:r>
              <a:rPr lang="mr-IN" dirty="0" smtClean="0"/>
              <a:t>–</a:t>
            </a:r>
            <a:r>
              <a:rPr lang="en-US" dirty="0" smtClean="0"/>
              <a:t> Heart Attack</a:t>
            </a:r>
          </a:p>
          <a:p>
            <a:pPr lvl="1"/>
            <a:r>
              <a:rPr lang="en-US" dirty="0" smtClean="0"/>
              <a:t>Brain - Stroke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583" y="1485106"/>
            <a:ext cx="5021217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Connections between Insulin Resistance and Hyperlipidemia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Obesity</a:t>
            </a:r>
            <a:r>
              <a:rPr lang="en-US" dirty="0"/>
              <a:t> -&gt; increased SNS -&gt; </a:t>
            </a:r>
            <a:r>
              <a:rPr lang="en-US" dirty="0">
                <a:solidFill>
                  <a:schemeClr val="accent1"/>
                </a:solidFill>
              </a:rPr>
              <a:t>higher blood pressure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Obesity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-&gt;</a:t>
            </a:r>
            <a:r>
              <a:rPr lang="en-US" dirty="0" smtClean="0">
                <a:solidFill>
                  <a:srgbClr val="FF0000"/>
                </a:solidFill>
              </a:rPr>
              <a:t> Insulin resistance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Insulin </a:t>
            </a:r>
            <a:r>
              <a:rPr lang="en-US" dirty="0" smtClean="0">
                <a:solidFill>
                  <a:srgbClr val="FF0000"/>
                </a:solidFill>
              </a:rPr>
              <a:t>resistance/diabetes </a:t>
            </a:r>
            <a:r>
              <a:rPr lang="en-US" dirty="0" smtClean="0"/>
              <a:t>-&gt; </a:t>
            </a:r>
            <a:r>
              <a:rPr lang="en-US" dirty="0" smtClean="0">
                <a:solidFill>
                  <a:schemeClr val="accent6"/>
                </a:solidFill>
              </a:rPr>
              <a:t>more liver fat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Diabetes</a:t>
            </a:r>
            <a:r>
              <a:rPr lang="en-US" dirty="0" smtClean="0"/>
              <a:t> -&gt; stiffened arteries -&gt; </a:t>
            </a:r>
            <a:r>
              <a:rPr lang="en-US" dirty="0" smtClean="0">
                <a:solidFill>
                  <a:schemeClr val="accent1"/>
                </a:solidFill>
              </a:rPr>
              <a:t>higher blood </a:t>
            </a:r>
            <a:r>
              <a:rPr lang="en-US" dirty="0" smtClean="0">
                <a:solidFill>
                  <a:schemeClr val="accent1"/>
                </a:solidFill>
              </a:rPr>
              <a:t>pressure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Liver fat </a:t>
            </a:r>
            <a:r>
              <a:rPr lang="en-US" dirty="0" smtClean="0"/>
              <a:t>-&gt; more glucose production and insulin resistance -&gt; </a:t>
            </a:r>
            <a:r>
              <a:rPr lang="en-US" dirty="0" smtClean="0">
                <a:solidFill>
                  <a:srgbClr val="FF0000"/>
                </a:solidFill>
              </a:rPr>
              <a:t>Diabetes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Liver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chemeClr val="accent6"/>
                </a:solidFill>
              </a:rPr>
              <a:t>Fat </a:t>
            </a:r>
            <a:r>
              <a:rPr lang="en-US" dirty="0" smtClean="0"/>
              <a:t>-&gt; </a:t>
            </a:r>
            <a:r>
              <a:rPr lang="en-US" dirty="0" smtClean="0"/>
              <a:t>less </a:t>
            </a:r>
            <a:r>
              <a:rPr lang="en-US" dirty="0" smtClean="0"/>
              <a:t>particle retrieval -&gt; </a:t>
            </a:r>
            <a:r>
              <a:rPr lang="en-US" dirty="0" smtClean="0">
                <a:solidFill>
                  <a:schemeClr val="accent2"/>
                </a:solidFill>
              </a:rPr>
              <a:t>more LDL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More LDL </a:t>
            </a:r>
            <a:r>
              <a:rPr lang="en-US" dirty="0" smtClean="0"/>
              <a:t>-&gt; more atherosclerosis -&gt; </a:t>
            </a:r>
            <a:r>
              <a:rPr lang="en-US" dirty="0" smtClean="0">
                <a:solidFill>
                  <a:schemeClr val="accent1"/>
                </a:solidFill>
              </a:rPr>
              <a:t>higher blood pressure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5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Syndrome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090" y="1825625"/>
            <a:ext cx="480371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Diagnostic criteria (3 of 5)</a:t>
            </a:r>
          </a:p>
          <a:p>
            <a:r>
              <a:rPr lang="en-US" dirty="0" smtClean="0"/>
              <a:t>Waist &gt;40” (M) or 35” (F)</a:t>
            </a:r>
          </a:p>
          <a:p>
            <a:r>
              <a:rPr lang="en-US" dirty="0" smtClean="0"/>
              <a:t>Fasting Glucose &gt;100</a:t>
            </a:r>
          </a:p>
          <a:p>
            <a:r>
              <a:rPr lang="en-US" dirty="0" smtClean="0"/>
              <a:t>Triglycerides &gt;150</a:t>
            </a:r>
          </a:p>
          <a:p>
            <a:r>
              <a:rPr lang="en-US" dirty="0" smtClean="0"/>
              <a:t>HDL &lt; 40 (M) and &lt;50 (F)</a:t>
            </a:r>
          </a:p>
          <a:p>
            <a:r>
              <a:rPr lang="en-US" dirty="0" smtClean="0"/>
              <a:t>Blood Pressure &gt;130 (systolic) or &gt;85 (diastolic)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08" y="2250525"/>
            <a:ext cx="5303477" cy="28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461</Words>
  <Application>Microsoft Macintosh PowerPoint</Application>
  <PresentationFormat>Widescreen</PresentationFormat>
  <Paragraphs>97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Mangal</vt:lpstr>
      <vt:lpstr>Arial</vt:lpstr>
      <vt:lpstr>Office Theme</vt:lpstr>
      <vt:lpstr>Liver Disease and Cancers</vt:lpstr>
      <vt:lpstr>Learning Objectives</vt:lpstr>
      <vt:lpstr>Utilization of Stored Lipids</vt:lpstr>
      <vt:lpstr>Excess dietary and released lipids can end up in the liver</vt:lpstr>
      <vt:lpstr>How does the liver release triglycerides?</vt:lpstr>
      <vt:lpstr>If muscle and adipose arent using the VLDL…</vt:lpstr>
      <vt:lpstr>Atherosclerosis and Thrombosis</vt:lpstr>
      <vt:lpstr>Connections between Insulin Resistance and Hyperlipidemia</vt:lpstr>
      <vt:lpstr>Metabolic Syndrome</vt:lpstr>
      <vt:lpstr>Progression of NAFLD</vt:lpstr>
      <vt:lpstr>Obesity and Liver Cancer</vt:lpstr>
      <vt:lpstr>Other Obesity-Associated Cancers</vt:lpstr>
      <vt:lpstr>Mechanisms Linking Obesity to Cancer</vt:lpstr>
      <vt:lpstr>Concept Map</vt:lpstr>
      <vt:lpstr>Concept Mapping Exercise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Liver Disease and Cancers</dc:title>
  <dc:creator>Dave Bridges</dc:creator>
  <cp:lastModifiedBy>Dave Bridges</cp:lastModifiedBy>
  <cp:revision>14</cp:revision>
  <cp:lastPrinted>2017-10-26T12:32:58Z</cp:lastPrinted>
  <dcterms:created xsi:type="dcterms:W3CDTF">2017-10-25T16:53:05Z</dcterms:created>
  <dcterms:modified xsi:type="dcterms:W3CDTF">2017-10-26T12:33:02Z</dcterms:modified>
</cp:coreProperties>
</file>